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0" cap="flat">
              <a:noFill/>
              <a:miter lim="400000"/>
            </a:ln>
          </a:insideH>
          <a:insideV>
            <a:ln w="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-2552700" y="0"/>
            <a:ext cx="17339734" cy="9753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1258743" y="-673100"/>
            <a:ext cx="10390144" cy="77773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5351574" y="1384300"/>
            <a:ext cx="7872413" cy="6997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21"/>
          </p:nvPr>
        </p:nvSpPr>
        <p:spPr>
          <a:xfrm>
            <a:off x="5493159" y="2743200"/>
            <a:ext cx="7889605" cy="70129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2-033_1302x975.jpeg"/>
          <p:cNvSpPr/>
          <p:nvPr>
            <p:ph type="pic" sz="quarter" idx="21"/>
          </p:nvPr>
        </p:nvSpPr>
        <p:spPr>
          <a:xfrm>
            <a:off x="6654800" y="4965700"/>
            <a:ext cx="5803900" cy="4346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6667500" y="444500"/>
            <a:ext cx="5803900" cy="4346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2-10-superquadro_1631x2178.jpeg"/>
          <p:cNvSpPr/>
          <p:nvPr>
            <p:ph type="pic" idx="23"/>
          </p:nvPr>
        </p:nvSpPr>
        <p:spPr>
          <a:xfrm>
            <a:off x="-939561" y="482600"/>
            <a:ext cx="7995295" cy="106816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image" Target="../media/image23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jpeg"/><Relationship Id="rId3" Type="http://schemas.openxmlformats.org/officeDocument/2006/relationships/image" Target="../media/image24.jpeg"/><Relationship Id="rId4" Type="http://schemas.openxmlformats.org/officeDocument/2006/relationships/image" Target="../media/image25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0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Building a blockbuster"/>
          <p:cNvSpPr txBox="1"/>
          <p:nvPr>
            <p:ph type="ctrTitle"/>
          </p:nvPr>
        </p:nvSpPr>
        <p:spPr>
          <a:xfrm>
            <a:off x="355600" y="1048384"/>
            <a:ext cx="12293600" cy="1245869"/>
          </a:xfrm>
          <a:prstGeom prst="rect">
            <a:avLst/>
          </a:prstGeom>
        </p:spPr>
        <p:txBody>
          <a:bodyPr/>
          <a:lstStyle/>
          <a:p>
            <a:pPr/>
            <a:r>
              <a:t>Building a blockbuster</a:t>
            </a:r>
          </a:p>
        </p:txBody>
      </p:sp>
      <p:sp>
        <p:nvSpPr>
          <p:cNvPr id="120" name="Marketing your next film"/>
          <p:cNvSpPr txBox="1"/>
          <p:nvPr>
            <p:ph type="subTitle" sz="quarter" idx="1"/>
          </p:nvPr>
        </p:nvSpPr>
        <p:spPr>
          <a:xfrm>
            <a:off x="355600" y="2374900"/>
            <a:ext cx="12293600" cy="1295400"/>
          </a:xfrm>
          <a:prstGeom prst="rect">
            <a:avLst/>
          </a:prstGeom>
        </p:spPr>
        <p:txBody>
          <a:bodyPr/>
          <a:lstStyle>
            <a:lvl1pPr>
              <a:defRPr sz="5100"/>
            </a:lvl1pPr>
          </a:lstStyle>
          <a:p>
            <a:pPr/>
            <a:r>
              <a:t>Marketing your next film</a:t>
            </a:r>
          </a:p>
        </p:txBody>
      </p:sp>
      <p:pic>
        <p:nvPicPr>
          <p:cNvPr id="121" name="IMG_8244.jpeg" descr="IMG_8244.jpeg"/>
          <p:cNvPicPr>
            <a:picLocks noChangeAspect="1"/>
          </p:cNvPicPr>
          <p:nvPr/>
        </p:nvPicPr>
        <p:blipFill>
          <a:blip r:embed="rId2">
            <a:extLst/>
          </a:blip>
          <a:srcRect l="6721" t="0" r="6101" b="28358"/>
          <a:stretch>
            <a:fillRect/>
          </a:stretch>
        </p:blipFill>
        <p:spPr>
          <a:xfrm>
            <a:off x="0" y="3750947"/>
            <a:ext cx="13098048" cy="6043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C2FE126B-26DA-45AD-AF84-36EBCD099CA4-L0-001.jpeg" descr="C2FE126B-26DA-45AD-AF84-36EBCD099CA4-L0-001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2652" r="0" b="7981"/>
          <a:stretch>
            <a:fillRect/>
          </a:stretch>
        </p:blipFill>
        <p:spPr>
          <a:xfrm>
            <a:off x="6870700" y="2781300"/>
            <a:ext cx="5283200" cy="6647834"/>
          </a:xfrm>
          <a:prstGeom prst="rect">
            <a:avLst/>
          </a:prstGeom>
        </p:spPr>
      </p:pic>
      <p:sp>
        <p:nvSpPr>
          <p:cNvPr id="156" name="Make the best possible post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500"/>
            </a:lvl1pPr>
          </a:lstStyle>
          <a:p>
            <a:pPr/>
            <a:r>
              <a:t>Make the best possible poster</a:t>
            </a:r>
          </a:p>
        </p:txBody>
      </p:sp>
      <p:sp>
        <p:nvSpPr>
          <p:cNvPr id="157" name="Understand genre design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97256" indent="-397256" defTabSz="537463">
              <a:spcBef>
                <a:spcPts val="3400"/>
              </a:spcBef>
              <a:defRPr sz="3496"/>
            </a:pPr>
            <a:r>
              <a:t>Understand genre design</a:t>
            </a:r>
          </a:p>
          <a:p>
            <a:pPr marL="397256" indent="-397256" defTabSz="537463">
              <a:spcBef>
                <a:spcPts val="3400"/>
              </a:spcBef>
              <a:defRPr sz="3496"/>
            </a:pPr>
            <a:r>
              <a:t>Create different concepts</a:t>
            </a:r>
          </a:p>
          <a:p>
            <a:pPr marL="397256" indent="-397256" defTabSz="537463">
              <a:spcBef>
                <a:spcPts val="3400"/>
              </a:spcBef>
              <a:defRPr sz="3496"/>
            </a:pPr>
            <a:r>
              <a:t>Resist the ensemble image</a:t>
            </a:r>
          </a:p>
          <a:p>
            <a:pPr marL="397256" indent="-397256" defTabSz="537463">
              <a:spcBef>
                <a:spcPts val="3400"/>
              </a:spcBef>
              <a:defRPr sz="3496"/>
            </a:pPr>
            <a:r>
              <a:t>Make it consistent with the film and marketing strategy</a:t>
            </a:r>
          </a:p>
          <a:p>
            <a:pPr marL="397256" indent="-397256" defTabSz="537463">
              <a:spcBef>
                <a:spcPts val="3400"/>
              </a:spcBef>
              <a:defRPr sz="3496"/>
            </a:pPr>
            <a:r>
              <a:t>Make it memorable</a:t>
            </a:r>
          </a:p>
          <a:p>
            <a:pPr marL="397256" indent="-397256" defTabSz="537463">
              <a:spcBef>
                <a:spcPts val="3400"/>
              </a:spcBef>
              <a:defRPr sz="3496"/>
            </a:pPr>
            <a:r>
              <a:t>Think ahead about multiple media formats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CDDC85E8-63C7-402E-A13A-3E82AC8942F0-L0-001.jpeg" descr="CDDC85E8-63C7-402E-A13A-3E82AC8942F0-L0-001.jpeg"/>
          <p:cNvPicPr>
            <a:picLocks noChangeAspect="1"/>
          </p:cNvPicPr>
          <p:nvPr>
            <p:ph type="pic" idx="23"/>
          </p:nvPr>
        </p:nvPicPr>
        <p:blipFill>
          <a:blip r:embed="rId2">
            <a:extLst/>
          </a:blip>
          <a:srcRect l="0" t="0" r="0" b="5456"/>
          <a:stretch>
            <a:fillRect/>
          </a:stretch>
        </p:blipFill>
        <p:spPr>
          <a:xfrm>
            <a:off x="533400" y="508000"/>
            <a:ext cx="5808231" cy="8843848"/>
          </a:xfrm>
          <a:prstGeom prst="rect">
            <a:avLst/>
          </a:prstGeom>
        </p:spPr>
      </p:pic>
      <p:pic>
        <p:nvPicPr>
          <p:cNvPr id="160" name="1C1ABDB6-8FFA-4887-8105-33BEBBC9688A-L0-001.jpeg" descr="1C1ABDB6-8FFA-4887-8105-33BEBBC9688A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04104" y="508000"/>
            <a:ext cx="6253616" cy="88438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F9AB72A2-E755-403C-A4E8-BA43A3AB883E-L0-001.jpeg" descr="F9AB72A2-E755-403C-A4E8-BA43A3AB883E-L0-001.jpeg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3894" t="2941" r="0" b="2941"/>
          <a:stretch>
            <a:fillRect/>
          </a:stretch>
        </p:blipFill>
        <p:spPr>
          <a:xfrm>
            <a:off x="6254432" y="-8579"/>
            <a:ext cx="6886826" cy="9537902"/>
          </a:xfrm>
          <a:prstGeom prst="rect">
            <a:avLst/>
          </a:prstGeom>
        </p:spPr>
      </p:pic>
      <p:pic>
        <p:nvPicPr>
          <p:cNvPr id="163" name="FCCB8AE4-EF32-4351-8CCD-320FEFECA8B5-L0-001.jpeg" descr="FCCB8AE4-EF32-4351-8CCD-320FEFECA8B5-L0-001.jpeg"/>
          <p:cNvPicPr>
            <a:picLocks noChangeAspect="1"/>
          </p:cNvPicPr>
          <p:nvPr>
            <p:ph type="pic" idx="23"/>
          </p:nvPr>
        </p:nvPicPr>
        <p:blipFill>
          <a:blip r:embed="rId3">
            <a:extLst/>
          </a:blip>
          <a:srcRect l="348" t="3329" r="6145" b="0"/>
          <a:stretch>
            <a:fillRect/>
          </a:stretch>
        </p:blipFill>
        <p:spPr>
          <a:xfrm>
            <a:off x="-169604" y="-17078"/>
            <a:ext cx="6535289" cy="955491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566BF93B-EE1A-4E02-B034-0606FD54E621-L0-001.jpeg" descr="566BF93B-EE1A-4E02-B034-0606FD54E621-L0-001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6056" r="0" b="14623"/>
          <a:stretch>
            <a:fillRect/>
          </a:stretch>
        </p:blipFill>
        <p:spPr>
          <a:xfrm>
            <a:off x="6870700" y="2781299"/>
            <a:ext cx="5283200" cy="6184901"/>
          </a:xfrm>
          <a:prstGeom prst="rect">
            <a:avLst/>
          </a:prstGeom>
        </p:spPr>
      </p:pic>
      <p:sp>
        <p:nvSpPr>
          <p:cNvPr id="166" name="Plan your social media campaig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Plan your social media campaign</a:t>
            </a:r>
          </a:p>
        </p:txBody>
      </p:sp>
      <p:sp>
        <p:nvSpPr>
          <p:cNvPr id="167" name="Find an agency or individual that has a good track record…"/>
          <p:cNvSpPr txBox="1"/>
          <p:nvPr>
            <p:ph type="body" sz="half" idx="1"/>
          </p:nvPr>
        </p:nvSpPr>
        <p:spPr>
          <a:xfrm>
            <a:off x="355600" y="2730500"/>
            <a:ext cx="6146800" cy="6746956"/>
          </a:xfrm>
          <a:prstGeom prst="rect">
            <a:avLst/>
          </a:prstGeom>
        </p:spPr>
        <p:txBody>
          <a:bodyPr/>
          <a:lstStyle/>
          <a:p>
            <a:pPr marL="371347" indent="-371347" defTabSz="502412">
              <a:spcBef>
                <a:spcPts val="3200"/>
              </a:spcBef>
              <a:defRPr sz="3268"/>
            </a:pPr>
            <a:r>
              <a:t>Find an agency or individual that has a good track record </a:t>
            </a:r>
          </a:p>
          <a:p>
            <a:pPr marL="371347" indent="-371347" defTabSz="502412">
              <a:spcBef>
                <a:spcPts val="3200"/>
              </a:spcBef>
              <a:defRPr sz="3268"/>
            </a:pPr>
            <a:r>
              <a:t>Create a schedule of frequent posts including those by cast</a:t>
            </a:r>
          </a:p>
          <a:p>
            <a:pPr marL="371347" indent="-371347" defTabSz="502412">
              <a:spcBef>
                <a:spcPts val="3200"/>
              </a:spcBef>
              <a:defRPr sz="3268"/>
            </a:pPr>
            <a:r>
              <a:t>Build a library of content before it’s needed</a:t>
            </a:r>
          </a:p>
          <a:p>
            <a:pPr marL="371347" indent="-371347" defTabSz="502412">
              <a:spcBef>
                <a:spcPts val="3200"/>
              </a:spcBef>
              <a:defRPr sz="3268"/>
            </a:pPr>
            <a:r>
              <a:t>Find different ways to engage the audience - BTS, characters, memes, teasers, posters, giveaways...</a:t>
            </a:r>
          </a:p>
          <a:p>
            <a:pPr marL="371347" indent="-371347" defTabSz="502412">
              <a:spcBef>
                <a:spcPts val="3200"/>
              </a:spcBef>
              <a:defRPr sz="3268"/>
            </a:pPr>
            <a:r>
              <a:t>Don’t overdo it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4F7EAC97-5BFD-418F-AC92-2CC5631A746C-L0-001.jpeg" descr="4F7EAC97-5BFD-418F-AC92-2CC5631A746C-L0-001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6377" t="13888" r="6377" b="13888"/>
          <a:stretch>
            <a:fillRect/>
          </a:stretch>
        </p:blipFill>
        <p:spPr>
          <a:xfrm>
            <a:off x="6870700" y="2781300"/>
            <a:ext cx="5283200" cy="6184900"/>
          </a:xfrm>
          <a:prstGeom prst="rect">
            <a:avLst/>
          </a:prstGeom>
        </p:spPr>
      </p:pic>
      <p:sp>
        <p:nvSpPr>
          <p:cNvPr id="170" name="Produce great in-cinema materia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Produce great in-cinema materials </a:t>
            </a:r>
          </a:p>
        </p:txBody>
      </p:sp>
      <p:sp>
        <p:nvSpPr>
          <p:cNvPr id="171" name="Standees tend to suggest a big movie…"/>
          <p:cNvSpPr txBox="1"/>
          <p:nvPr>
            <p:ph type="body" sz="half" idx="1"/>
          </p:nvPr>
        </p:nvSpPr>
        <p:spPr>
          <a:xfrm>
            <a:off x="355600" y="2730500"/>
            <a:ext cx="6146800" cy="6235700"/>
          </a:xfrm>
          <a:prstGeom prst="rect">
            <a:avLst/>
          </a:prstGeom>
        </p:spPr>
        <p:txBody>
          <a:bodyPr/>
          <a:lstStyle/>
          <a:p>
            <a:pPr marL="405891" indent="-405891" defTabSz="549148">
              <a:spcBef>
                <a:spcPts val="3500"/>
              </a:spcBef>
              <a:defRPr sz="3572"/>
            </a:pPr>
            <a:r>
              <a:t>Standees tend to suggest a big movie</a:t>
            </a:r>
          </a:p>
          <a:p>
            <a:pPr marL="405891" indent="-405891" defTabSz="549148">
              <a:spcBef>
                <a:spcPts val="3500"/>
              </a:spcBef>
              <a:defRPr sz="3572"/>
            </a:pPr>
            <a:r>
              <a:t>Active moviegoers are your best possible target audience</a:t>
            </a:r>
          </a:p>
          <a:p>
            <a:pPr marL="405891" indent="-405891" defTabSz="549148">
              <a:spcBef>
                <a:spcPts val="3500"/>
              </a:spcBef>
              <a:defRPr sz="3572"/>
            </a:pPr>
            <a:r>
              <a:t>A great prop for fans’ selfies</a:t>
            </a:r>
          </a:p>
          <a:p>
            <a:pPr marL="405891" indent="-405891" defTabSz="549148">
              <a:spcBef>
                <a:spcPts val="3500"/>
              </a:spcBef>
              <a:defRPr sz="3572"/>
            </a:pPr>
            <a:r>
              <a:t>Creates top-of-mind awareness </a:t>
            </a:r>
          </a:p>
          <a:p>
            <a:pPr marL="405891" indent="-405891" defTabSz="549148">
              <a:spcBef>
                <a:spcPts val="3500"/>
              </a:spcBef>
              <a:defRPr sz="3572"/>
            </a:pPr>
            <a:r>
              <a:t>Don’t forget digital posters, countertops and floor stickers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FAA25F95-5BCE-4947-B995-82C296EC6143-L0-001.jpeg" descr="FAA25F95-5BCE-4947-B995-82C296EC6143-L0-001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827" r="0" b="9659"/>
          <a:stretch>
            <a:fillRect/>
          </a:stretch>
        </p:blipFill>
        <p:spPr>
          <a:xfrm>
            <a:off x="7189441" y="2300709"/>
            <a:ext cx="5283201" cy="6614692"/>
          </a:xfrm>
          <a:prstGeom prst="rect">
            <a:avLst/>
          </a:prstGeom>
        </p:spPr>
      </p:pic>
      <p:sp>
        <p:nvSpPr>
          <p:cNvPr id="174" name="Always have a premie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Always have a premiere</a:t>
            </a:r>
          </a:p>
        </p:txBody>
      </p:sp>
      <p:sp>
        <p:nvSpPr>
          <p:cNvPr id="175" name="It doesn’t have to be huge and costly…"/>
          <p:cNvSpPr txBox="1"/>
          <p:nvPr>
            <p:ph type="body" sz="half" idx="1"/>
          </p:nvPr>
        </p:nvSpPr>
        <p:spPr>
          <a:xfrm>
            <a:off x="355600" y="2730500"/>
            <a:ext cx="6426503" cy="6299200"/>
          </a:xfrm>
          <a:prstGeom prst="rect">
            <a:avLst/>
          </a:prstGeom>
        </p:spPr>
        <p:txBody>
          <a:bodyPr/>
          <a:lstStyle/>
          <a:p>
            <a:pPr marL="367030" indent="-367030" defTabSz="496570">
              <a:spcBef>
                <a:spcPts val="3200"/>
              </a:spcBef>
              <a:defRPr sz="3230"/>
            </a:pPr>
            <a:r>
              <a:t>It doesn’t have to be huge and costly</a:t>
            </a:r>
          </a:p>
          <a:p>
            <a:pPr marL="367030" indent="-367030" defTabSz="496570">
              <a:spcBef>
                <a:spcPts val="3200"/>
              </a:spcBef>
              <a:defRPr sz="3230"/>
            </a:pPr>
            <a:r>
              <a:t>It just needs to look great in the media</a:t>
            </a:r>
          </a:p>
          <a:p>
            <a:pPr marL="367030" indent="-367030" defTabSz="496570">
              <a:spcBef>
                <a:spcPts val="3200"/>
              </a:spcBef>
              <a:defRPr sz="3230"/>
            </a:pPr>
            <a:r>
              <a:t>Don’t overpower your cast with too many celebrities </a:t>
            </a:r>
          </a:p>
          <a:p>
            <a:pPr marL="367030" indent="-367030" defTabSz="496570">
              <a:spcBef>
                <a:spcPts val="3200"/>
              </a:spcBef>
              <a:defRPr sz="3230"/>
            </a:pPr>
            <a:r>
              <a:t>It’s a 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media</a:t>
            </a:r>
            <a:r>
              <a:t> event - treat them well</a:t>
            </a:r>
          </a:p>
          <a:p>
            <a:pPr marL="367030" indent="-367030" defTabSz="496570">
              <a:spcBef>
                <a:spcPts val="3200"/>
              </a:spcBef>
              <a:defRPr sz="3230"/>
            </a:pPr>
            <a:r>
              <a:t>Don’t obsess over a dress code if it’s not going to sell the movie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1DC3F046-F48B-479F-9819-4D7AA12D3FC8-L0-001.jpeg" descr="1DC3F046-F48B-479F-9819-4D7AA12D3FC8-L0-001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4942" t="0" r="9715" b="0"/>
          <a:stretch>
            <a:fillRect/>
          </a:stretch>
        </p:blipFill>
        <p:spPr>
          <a:xfrm>
            <a:off x="6870700" y="2781300"/>
            <a:ext cx="5283201" cy="6184900"/>
          </a:xfrm>
          <a:prstGeom prst="rect">
            <a:avLst/>
          </a:prstGeom>
        </p:spPr>
      </p:pic>
      <p:sp>
        <p:nvSpPr>
          <p:cNvPr id="178" name="Focus on opening weekend / wee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Focus on opening weekend / week</a:t>
            </a:r>
          </a:p>
        </p:txBody>
      </p:sp>
      <p:sp>
        <p:nvSpPr>
          <p:cNvPr id="179" name="This is the most critical time of all…"/>
          <p:cNvSpPr txBox="1"/>
          <p:nvPr>
            <p:ph type="body" sz="half" idx="1"/>
          </p:nvPr>
        </p:nvSpPr>
        <p:spPr>
          <a:xfrm>
            <a:off x="355600" y="2730500"/>
            <a:ext cx="6252581" cy="6299200"/>
          </a:xfrm>
          <a:prstGeom prst="rect">
            <a:avLst/>
          </a:prstGeom>
        </p:spPr>
        <p:txBody>
          <a:bodyPr/>
          <a:lstStyle/>
          <a:p>
            <a:pPr marL="388619" indent="-388619" defTabSz="525779">
              <a:spcBef>
                <a:spcPts val="3400"/>
              </a:spcBef>
              <a:defRPr sz="3420"/>
            </a:pPr>
            <a:r>
              <a:t>This is the most critical time of all</a:t>
            </a:r>
          </a:p>
          <a:p>
            <a:pPr marL="388619" indent="-388619" defTabSz="525779">
              <a:spcBef>
                <a:spcPts val="3400"/>
              </a:spcBef>
              <a:defRPr sz="3420"/>
            </a:pPr>
            <a:r>
              <a:t>Your whole campaign is leading to this moment</a:t>
            </a:r>
          </a:p>
          <a:p>
            <a:pPr marL="388619" indent="-388619" defTabSz="525779">
              <a:spcBef>
                <a:spcPts val="3400"/>
              </a:spcBef>
              <a:defRPr sz="3420"/>
            </a:pPr>
            <a:r>
              <a:t>Word-of-mouth (WOM) takes over afterwards</a:t>
            </a:r>
          </a:p>
          <a:p>
            <a:pPr marL="388619" indent="-388619" defTabSz="525779">
              <a:spcBef>
                <a:spcPts val="3400"/>
              </a:spcBef>
              <a:defRPr sz="3420"/>
            </a:pPr>
            <a:r>
              <a:t>Take advantage of WOM by amplifying it on social media</a:t>
            </a:r>
          </a:p>
          <a:p>
            <a:pPr marL="388619" indent="-388619" defTabSz="525779">
              <a:spcBef>
                <a:spcPts val="3400"/>
              </a:spcBef>
              <a:defRPr sz="3420"/>
            </a:pPr>
            <a:r>
              <a:t>Get everyone involved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99B92913-FCE5-4F1B-9563-9226A58849E2-L0-001.jpeg" descr="99B92913-FCE5-4F1B-9563-9226A58849E2-L0-001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5819" t="0" r="20114" b="0"/>
          <a:stretch>
            <a:fillRect/>
          </a:stretch>
        </p:blipFill>
        <p:spPr>
          <a:xfrm>
            <a:off x="6870700" y="2781300"/>
            <a:ext cx="5283201" cy="6184900"/>
          </a:xfrm>
          <a:prstGeom prst="rect">
            <a:avLst/>
          </a:prstGeom>
        </p:spPr>
      </p:pic>
      <p:sp>
        <p:nvSpPr>
          <p:cNvPr id="182" name="Keep go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Keep going</a:t>
            </a:r>
          </a:p>
        </p:txBody>
      </p:sp>
      <p:sp>
        <p:nvSpPr>
          <p:cNvPr id="183" name="Don’t stop pushing until the cinema run ends…"/>
          <p:cNvSpPr txBox="1"/>
          <p:nvPr>
            <p:ph type="body" sz="half" idx="1"/>
          </p:nvPr>
        </p:nvSpPr>
        <p:spPr>
          <a:xfrm>
            <a:off x="355600" y="2730500"/>
            <a:ext cx="6146800" cy="6299200"/>
          </a:xfrm>
          <a:prstGeom prst="rect">
            <a:avLst/>
          </a:prstGeom>
        </p:spPr>
        <p:txBody>
          <a:bodyPr/>
          <a:lstStyle/>
          <a:p>
            <a:pPr/>
            <a:r>
              <a:t>Don’t stop pushing until the cinema run ends</a:t>
            </a:r>
          </a:p>
          <a:p>
            <a:pPr/>
            <a:r>
              <a:t>Learn from your mistakes</a:t>
            </a:r>
          </a:p>
          <a:p>
            <a:pPr/>
            <a:r>
              <a:t>Listen to your distributor </a:t>
            </a:r>
          </a:p>
          <a:p>
            <a:pPr/>
            <a:r>
              <a:t>Evaluate feedback </a:t>
            </a:r>
          </a:p>
          <a:p>
            <a:pPr/>
            <a:r>
              <a:t>Develop a formula over time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Eyimofe Banner 11.jpeg" descr="Eyimofe Banner 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14113" y="0"/>
            <a:ext cx="14002117" cy="8751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G_6818.jpeg" descr="IMG_6818.jpeg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6889407" y="508000"/>
            <a:ext cx="5803901" cy="8106006"/>
          </a:xfrm>
          <a:prstGeom prst="rect">
            <a:avLst/>
          </a:prstGeom>
        </p:spPr>
      </p:pic>
      <p:pic>
        <p:nvPicPr>
          <p:cNvPr id="188" name="IMG_6793.jpeg" descr="IMG_6793.jpeg"/>
          <p:cNvPicPr>
            <a:picLocks noChangeAspect="1"/>
          </p:cNvPicPr>
          <p:nvPr>
            <p:ph type="pic" idx="23"/>
          </p:nvPr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533400" y="508000"/>
            <a:ext cx="6176236" cy="8737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G_8245.jpeg" descr="IMG_8245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449" t="0" r="0" b="0"/>
          <a:stretch>
            <a:fillRect/>
          </a:stretch>
        </p:blipFill>
        <p:spPr>
          <a:xfrm>
            <a:off x="1346200" y="520700"/>
            <a:ext cx="10388600" cy="5860236"/>
          </a:xfrm>
          <a:prstGeom prst="rect">
            <a:avLst/>
          </a:prstGeom>
        </p:spPr>
      </p:pic>
      <p:sp>
        <p:nvSpPr>
          <p:cNvPr id="124" name="If no one sees your next film..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2308">
              <a:defRPr sz="5328"/>
            </a:lvl1pPr>
          </a:lstStyle>
          <a:p>
            <a:pPr/>
            <a:r>
              <a:t>If no one sees your next film...</a:t>
            </a:r>
          </a:p>
        </p:txBody>
      </p:sp>
      <p:sp>
        <p:nvSpPr>
          <p:cNvPr id="125" name="Did you actually make it?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Did you actually make it?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tandee_1_visualisation.jpeg" descr="standee_1_visualisation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31719" t="10303" r="34947" b="10303"/>
          <a:stretch>
            <a:fillRect/>
          </a:stretch>
        </p:blipFill>
        <p:spPr>
          <a:xfrm>
            <a:off x="6654799" y="5029200"/>
            <a:ext cx="5803901" cy="4216401"/>
          </a:xfrm>
          <a:prstGeom prst="rect">
            <a:avLst/>
          </a:prstGeom>
        </p:spPr>
      </p:pic>
      <p:pic>
        <p:nvPicPr>
          <p:cNvPr id="191" name="IMG_6756.jpeg" descr="IMG_6756.jpe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0" t="1882" r="0" b="0"/>
          <a:stretch>
            <a:fillRect/>
          </a:stretch>
        </p:blipFill>
        <p:spPr>
          <a:xfrm>
            <a:off x="6664613" y="508000"/>
            <a:ext cx="5803901" cy="4216400"/>
          </a:xfrm>
          <a:prstGeom prst="rect">
            <a:avLst/>
          </a:prstGeom>
        </p:spPr>
      </p:pic>
      <p:pic>
        <p:nvPicPr>
          <p:cNvPr id="192" name="IMG_6684.jpeg" descr="IMG_6684.jpeg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0" t="0" r="6896" b="0"/>
          <a:stretch>
            <a:fillRect/>
          </a:stretch>
        </p:blipFill>
        <p:spPr>
          <a:xfrm>
            <a:off x="533400" y="508000"/>
            <a:ext cx="5808231" cy="8737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FAA25F95-5BCE-4947-B995-82C296EC6143-L0-001.jpeg" descr="FAA25F95-5BCE-4947-B995-82C296EC6143-L0-001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7202221" y="2584563"/>
            <a:ext cx="4709057" cy="6661038"/>
          </a:xfrm>
          <a:prstGeom prst="rect">
            <a:avLst/>
          </a:prstGeom>
        </p:spPr>
      </p:pic>
      <p:pic>
        <p:nvPicPr>
          <p:cNvPr id="195" name="Digital_Bil_5X15M.jpeg" descr="Digital_Bil_5X15M.jpe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6664613" y="508000"/>
            <a:ext cx="5803900" cy="1933449"/>
          </a:xfrm>
          <a:prstGeom prst="rect">
            <a:avLst/>
          </a:prstGeom>
        </p:spPr>
      </p:pic>
      <p:pic>
        <p:nvPicPr>
          <p:cNvPr id="196" name="CHIEF DADDY POSTER_MERGED_MAIN.jpeg" descr="CHIEF DADDY POSTER_MERGED_MAIN.jpeg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0" t="0" r="5992" b="0"/>
          <a:stretch>
            <a:fillRect/>
          </a:stretch>
        </p:blipFill>
        <p:spPr>
          <a:xfrm>
            <a:off x="533400" y="508000"/>
            <a:ext cx="5808231" cy="8737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G_5929.jpeg" descr="IMG_5929.jpeg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6664613" y="508000"/>
            <a:ext cx="5803901" cy="8290785"/>
          </a:xfrm>
          <a:prstGeom prst="rect">
            <a:avLst/>
          </a:prstGeom>
        </p:spPr>
      </p:pic>
      <p:pic>
        <p:nvPicPr>
          <p:cNvPr id="199" name="OLOTURE POSTER 5 DSC_6090.jpeg" descr="OLOTURE POSTER 5 DSC_6090.jpeg"/>
          <p:cNvPicPr>
            <a:picLocks noChangeAspect="1"/>
          </p:cNvPicPr>
          <p:nvPr>
            <p:ph type="pic" idx="23"/>
          </p:nvPr>
        </p:nvPicPr>
        <p:blipFill>
          <a:blip r:embed="rId3">
            <a:extLst/>
          </a:blip>
          <a:srcRect l="5042" t="0" r="0" b="0"/>
          <a:stretch>
            <a:fillRect/>
          </a:stretch>
        </p:blipFill>
        <p:spPr>
          <a:xfrm>
            <a:off x="533400" y="508000"/>
            <a:ext cx="5808231" cy="8737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G_5057.jpeg" descr="IMG_5057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4274" t="0" r="4274" b="0"/>
          <a:stretch>
            <a:fillRect/>
          </a:stretch>
        </p:blipFill>
        <p:spPr>
          <a:xfrm>
            <a:off x="6654800" y="5029200"/>
            <a:ext cx="5803901" cy="4216400"/>
          </a:xfrm>
          <a:prstGeom prst="rect">
            <a:avLst/>
          </a:prstGeom>
        </p:spPr>
      </p:pic>
      <p:pic>
        <p:nvPicPr>
          <p:cNvPr id="202" name="IMG_5306.jpeg" descr="IMG_5306.jpe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6664613" y="508000"/>
            <a:ext cx="5803900" cy="4084226"/>
          </a:xfrm>
          <a:prstGeom prst="rect">
            <a:avLst/>
          </a:prstGeom>
        </p:spPr>
      </p:pic>
      <p:pic>
        <p:nvPicPr>
          <p:cNvPr id="203" name="TWP2 - poster II.jpeg" descr="TWP2 - poster II.jpeg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5647" t="0" r="345" b="0"/>
          <a:stretch>
            <a:fillRect/>
          </a:stretch>
        </p:blipFill>
        <p:spPr>
          <a:xfrm>
            <a:off x="533400" y="508000"/>
            <a:ext cx="5808231" cy="8737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TWP2 MAIN POSTER 4.jpeg" descr="TWP2 MAIN POSTER 4.jpeg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6664613" y="507954"/>
            <a:ext cx="5803901" cy="1932079"/>
          </a:xfrm>
          <a:prstGeom prst="rect">
            <a:avLst/>
          </a:prstGeom>
        </p:spPr>
      </p:pic>
      <p:pic>
        <p:nvPicPr>
          <p:cNvPr id="206" name="IMG_4808.jpeg" descr="IMG_4808.jpeg"/>
          <p:cNvPicPr>
            <a:picLocks noChangeAspect="1"/>
          </p:cNvPicPr>
          <p:nvPr>
            <p:ph type="pic" idx="23"/>
          </p:nvPr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533400" y="508000"/>
            <a:ext cx="5808231" cy="8213978"/>
          </a:xfrm>
          <a:prstGeom prst="rect">
            <a:avLst/>
          </a:prstGeom>
        </p:spPr>
      </p:pic>
      <p:pic>
        <p:nvPicPr>
          <p:cNvPr id="207" name="IMG_7623.jpeg" descr="IMG_762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64416" y="2917084"/>
            <a:ext cx="5797150" cy="2122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G_7622.jpeg" descr="IMG_7622.jpeg"/>
          <p:cNvPicPr>
            <a:picLocks noChangeAspect="1"/>
          </p:cNvPicPr>
          <p:nvPr/>
        </p:nvPicPr>
        <p:blipFill>
          <a:blip r:embed="rId5">
            <a:extLst/>
          </a:blip>
          <a:srcRect l="0" t="0" r="6771" b="0"/>
          <a:stretch>
            <a:fillRect/>
          </a:stretch>
        </p:blipFill>
        <p:spPr>
          <a:xfrm>
            <a:off x="6664613" y="5388239"/>
            <a:ext cx="5803846" cy="33928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G_8246.jpeg" descr="IMG_8246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7314445" y="2781300"/>
            <a:ext cx="4395710" cy="6184900"/>
          </a:xfrm>
          <a:prstGeom prst="rect">
            <a:avLst/>
          </a:prstGeom>
        </p:spPr>
      </p:pic>
      <p:sp>
        <p:nvSpPr>
          <p:cNvPr id="128" name="Marketing a film is just as important as making o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Marketing a film is just as important as making one</a:t>
            </a:r>
          </a:p>
        </p:txBody>
      </p:sp>
      <p:sp>
        <p:nvSpPr>
          <p:cNvPr id="129" name="Get enough screen time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Get enough screen time</a:t>
            </a:r>
          </a:p>
          <a:p>
            <a:pPr/>
            <a:r>
              <a:t>Make a return on the investment made</a:t>
            </a:r>
          </a:p>
          <a:p>
            <a:pPr/>
            <a:r>
              <a:t>Start to build a following </a:t>
            </a:r>
          </a:p>
          <a:p>
            <a:pPr/>
            <a:r>
              <a:t>Make enough to finance your next film</a:t>
            </a:r>
          </a:p>
          <a:p>
            <a:pPr/>
            <a:r>
              <a:t>Make some money!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A04E7606-A9BC-4EA6-B404-1C36B1DFF5D4-L0-001.jpeg" descr="A04E7606-A9BC-4EA6-B404-1C36B1DFF5D4-L0-001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7424666" y="2781299"/>
            <a:ext cx="4175268" cy="6184901"/>
          </a:xfrm>
          <a:prstGeom prst="rect">
            <a:avLst/>
          </a:prstGeom>
        </p:spPr>
      </p:pic>
      <p:sp>
        <p:nvSpPr>
          <p:cNvPr id="132" name="When does film marketing begin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When does film marketing begin?</a:t>
            </a:r>
          </a:p>
        </p:txBody>
      </p:sp>
      <p:sp>
        <p:nvSpPr>
          <p:cNvPr id="133" name="During the conceptual stage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During the conceptual stage</a:t>
            </a:r>
          </a:p>
          <a:p>
            <a:pPr/>
            <a:r>
              <a:t>Make your film marketable - story, characters, setting</a:t>
            </a:r>
          </a:p>
          <a:p>
            <a:pPr/>
            <a:r>
              <a:t>Casting - believability and star power (social media)</a:t>
            </a:r>
          </a:p>
          <a:p>
            <a:pPr/>
            <a:r>
              <a:t>Think about product placement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G_8241.png" descr="IMG_8241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3765" r="0" b="8476"/>
          <a:stretch>
            <a:fillRect/>
          </a:stretch>
        </p:blipFill>
        <p:spPr>
          <a:xfrm>
            <a:off x="6502400" y="2781299"/>
            <a:ext cx="5651501" cy="6616060"/>
          </a:xfrm>
          <a:prstGeom prst="rect">
            <a:avLst/>
          </a:prstGeom>
        </p:spPr>
      </p:pic>
      <p:sp>
        <p:nvSpPr>
          <p:cNvPr id="136" name="When does the publicity campaign begin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When does the publicity campaign begin?</a:t>
            </a:r>
          </a:p>
        </p:txBody>
      </p:sp>
      <p:sp>
        <p:nvSpPr>
          <p:cNvPr id="137" name="Acquisition of story rights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Acquisition of story rights</a:t>
            </a:r>
          </a:p>
          <a:p>
            <a:pPr/>
            <a:r>
              <a:t>Contracting of director </a:t>
            </a:r>
          </a:p>
          <a:p>
            <a:pPr/>
            <a:r>
              <a:t>Contracting of lead cast</a:t>
            </a:r>
          </a:p>
          <a:p>
            <a:pPr/>
            <a:r>
              <a:t>Announcement of pre-production </a:t>
            </a:r>
          </a:p>
          <a:p>
            <a:pPr/>
            <a:r>
              <a:t>First day of production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G_8242.png" descr="IMG_8242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4819" t="9100" r="4819" b="6193"/>
          <a:stretch>
            <a:fillRect/>
          </a:stretch>
        </p:blipFill>
        <p:spPr>
          <a:xfrm>
            <a:off x="6870700" y="2781300"/>
            <a:ext cx="5283201" cy="6606669"/>
          </a:xfrm>
          <a:prstGeom prst="rect">
            <a:avLst/>
          </a:prstGeom>
        </p:spPr>
      </p:pic>
      <p:sp>
        <p:nvSpPr>
          <p:cNvPr id="140" name="Why start so early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Why start so early?</a:t>
            </a:r>
          </a:p>
        </p:txBody>
      </p:sp>
      <p:sp>
        <p:nvSpPr>
          <p:cNvPr id="141" name="To create anticipation for the film…"/>
          <p:cNvSpPr txBox="1"/>
          <p:nvPr>
            <p:ph type="body" sz="half" idx="1"/>
          </p:nvPr>
        </p:nvSpPr>
        <p:spPr>
          <a:xfrm>
            <a:off x="355599" y="2730500"/>
            <a:ext cx="5892801" cy="6286500"/>
          </a:xfrm>
          <a:prstGeom prst="rect">
            <a:avLst/>
          </a:prstGeom>
        </p:spPr>
        <p:txBody>
          <a:bodyPr/>
          <a:lstStyle/>
          <a:p>
            <a:pPr/>
            <a:r>
              <a:t>To create anticipation for the film</a:t>
            </a:r>
          </a:p>
          <a:p>
            <a:pPr/>
            <a:r>
              <a:t>To warn producers with the same idea</a:t>
            </a:r>
          </a:p>
          <a:p>
            <a:pPr/>
            <a:r>
              <a:t>To get the best possible release date</a:t>
            </a:r>
          </a:p>
          <a:p>
            <a:pPr/>
            <a:r>
              <a:t>To compensate for a low marketing budget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AC91D334-0DA9-4F3B-9AB7-3C96FD847B28-L0-001.jpeg" descr="AC91D334-0DA9-4F3B-9AB7-3C96FD847B28-L0-001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7083" t="14135" r="27083" b="0"/>
          <a:stretch>
            <a:fillRect/>
          </a:stretch>
        </p:blipFill>
        <p:spPr>
          <a:xfrm>
            <a:off x="7189441" y="2787650"/>
            <a:ext cx="5283201" cy="5768468"/>
          </a:xfrm>
          <a:prstGeom prst="rect">
            <a:avLst/>
          </a:prstGeom>
        </p:spPr>
      </p:pic>
      <p:sp>
        <p:nvSpPr>
          <p:cNvPr id="144" name="Take the audience behind the scenes"/>
          <p:cNvSpPr txBox="1"/>
          <p:nvPr>
            <p:ph type="title"/>
          </p:nvPr>
        </p:nvSpPr>
        <p:spPr>
          <a:xfrm>
            <a:off x="355600" y="0"/>
            <a:ext cx="12293600" cy="2438401"/>
          </a:xfrm>
          <a:prstGeom prst="rect">
            <a:avLst/>
          </a:prstGeom>
        </p:spPr>
        <p:txBody>
          <a:bodyPr/>
          <a:lstStyle/>
          <a:p>
            <a:pPr/>
            <a:r>
              <a:t>Take the audience behind the scenes</a:t>
            </a:r>
          </a:p>
        </p:txBody>
      </p:sp>
      <p:sp>
        <p:nvSpPr>
          <p:cNvPr id="145" name="Let your audience feel like a part of the filmmaking process from early on…"/>
          <p:cNvSpPr txBox="1"/>
          <p:nvPr>
            <p:ph type="body" sz="half" idx="1"/>
          </p:nvPr>
        </p:nvSpPr>
        <p:spPr>
          <a:xfrm>
            <a:off x="355600" y="2730500"/>
            <a:ext cx="6146800" cy="6610353"/>
          </a:xfrm>
          <a:prstGeom prst="rect">
            <a:avLst/>
          </a:prstGeom>
        </p:spPr>
        <p:txBody>
          <a:bodyPr/>
          <a:lstStyle/>
          <a:p>
            <a:pPr marL="401574" indent="-401574" defTabSz="543305">
              <a:spcBef>
                <a:spcPts val="3500"/>
              </a:spcBef>
              <a:defRPr sz="3534"/>
            </a:pPr>
            <a:r>
              <a:t>Let your audience feel like a part of the filmmaking process from early on</a:t>
            </a:r>
          </a:p>
          <a:p>
            <a:pPr marL="401574" indent="-401574" defTabSz="543305">
              <a:spcBef>
                <a:spcPts val="3500"/>
              </a:spcBef>
              <a:defRPr sz="3534"/>
            </a:pPr>
            <a:r>
              <a:t>This commitment can lead to eventual ticket purchase</a:t>
            </a:r>
          </a:p>
          <a:p>
            <a:pPr marL="401574" indent="-401574" defTabSz="543305">
              <a:spcBef>
                <a:spcPts val="3500"/>
              </a:spcBef>
              <a:defRPr sz="3534"/>
            </a:pPr>
            <a:r>
              <a:t>Leverage on trivia about the location, production process, actors and crew</a:t>
            </a:r>
          </a:p>
          <a:p>
            <a:pPr marL="401574" indent="-401574" defTabSz="543305">
              <a:spcBef>
                <a:spcPts val="3500"/>
              </a:spcBef>
              <a:defRPr sz="3534"/>
            </a:pPr>
            <a:r>
              <a:t>Film and photograph everything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he details matt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details matter</a:t>
            </a:r>
          </a:p>
        </p:txBody>
      </p:sp>
      <p:sp>
        <p:nvSpPr>
          <p:cNvPr id="148" name="The movie title…"/>
          <p:cNvSpPr txBox="1"/>
          <p:nvPr>
            <p:ph type="body" sz="half" idx="1"/>
          </p:nvPr>
        </p:nvSpPr>
        <p:spPr>
          <a:xfrm>
            <a:off x="355600" y="2730500"/>
            <a:ext cx="5892800" cy="6048761"/>
          </a:xfrm>
          <a:prstGeom prst="rect">
            <a:avLst/>
          </a:prstGeom>
        </p:spPr>
        <p:txBody>
          <a:bodyPr/>
          <a:lstStyle/>
          <a:p>
            <a:pPr/>
            <a:r>
              <a:t>The movie title</a:t>
            </a:r>
          </a:p>
          <a:p>
            <a:pPr/>
            <a:r>
              <a:t>The logo</a:t>
            </a:r>
          </a:p>
          <a:p>
            <a:pPr/>
            <a:r>
              <a:t>The tagline</a:t>
            </a:r>
          </a:p>
          <a:p>
            <a:pPr/>
            <a:r>
              <a:t>Cast photographs </a:t>
            </a:r>
          </a:p>
          <a:p>
            <a:pPr/>
            <a:r>
              <a:t>Graphic design</a:t>
            </a:r>
          </a:p>
          <a:p>
            <a:pPr/>
            <a:r>
              <a:t>Poster concept</a:t>
            </a:r>
          </a:p>
        </p:txBody>
      </p:sp>
      <p:pic>
        <p:nvPicPr>
          <p:cNvPr id="149" name="76EE029E-32BF-4124-9E08-58F773984DAE-L0-001.jpeg" descr="76EE029E-32BF-4124-9E08-58F773984DAE-L0-001.jpeg"/>
          <p:cNvPicPr>
            <a:picLocks noChangeAspect="1"/>
          </p:cNvPicPr>
          <p:nvPr/>
        </p:nvPicPr>
        <p:blipFill>
          <a:blip r:embed="rId2">
            <a:extLst/>
          </a:blip>
          <a:srcRect l="5967" t="7589" r="5967" b="18941"/>
          <a:stretch>
            <a:fillRect/>
          </a:stretch>
        </p:blipFill>
        <p:spPr>
          <a:xfrm>
            <a:off x="6706235" y="2480985"/>
            <a:ext cx="5530585" cy="67981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Make the best possible trail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Make the best possible trailers</a:t>
            </a:r>
          </a:p>
        </p:txBody>
      </p:sp>
      <p:sp>
        <p:nvSpPr>
          <p:cNvPr id="152" name="Make the trailer tell a story…"/>
          <p:cNvSpPr txBox="1"/>
          <p:nvPr>
            <p:ph type="body" sz="half" idx="1"/>
          </p:nvPr>
        </p:nvSpPr>
        <p:spPr>
          <a:xfrm>
            <a:off x="355600" y="2730500"/>
            <a:ext cx="6821996" cy="6700571"/>
          </a:xfrm>
          <a:prstGeom prst="rect">
            <a:avLst/>
          </a:prstGeom>
        </p:spPr>
        <p:txBody>
          <a:bodyPr/>
          <a:lstStyle/>
          <a:p>
            <a:pPr/>
            <a:r>
              <a:t>Make the trailer tell a story</a:t>
            </a:r>
          </a:p>
          <a:p>
            <a:pPr/>
            <a:r>
              <a:t>Script it</a:t>
            </a:r>
          </a:p>
          <a:p>
            <a:pPr/>
            <a:r>
              <a:t>Use an expert editor</a:t>
            </a:r>
          </a:p>
          <a:p>
            <a:pPr/>
            <a:r>
              <a:t>Add exciting captions and SFX</a:t>
            </a:r>
          </a:p>
          <a:p>
            <a:pPr/>
            <a:r>
              <a:t>Use a great voiceover and music</a:t>
            </a:r>
          </a:p>
          <a:p>
            <a:pPr/>
            <a:r>
              <a:t>Test it - over and over</a:t>
            </a:r>
          </a:p>
        </p:txBody>
      </p:sp>
      <p:pic>
        <p:nvPicPr>
          <p:cNvPr id="153" name="IMG_8243.png" descr="IMG_8243.png"/>
          <p:cNvPicPr>
            <a:picLocks noChangeAspect="1"/>
          </p:cNvPicPr>
          <p:nvPr/>
        </p:nvPicPr>
        <p:blipFill>
          <a:blip r:embed="rId2">
            <a:extLst/>
          </a:blip>
          <a:srcRect l="8334" t="5723" r="8334" b="12458"/>
          <a:stretch>
            <a:fillRect/>
          </a:stretch>
        </p:blipFill>
        <p:spPr>
          <a:xfrm>
            <a:off x="7548917" y="3061423"/>
            <a:ext cx="4720761" cy="61830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